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70" r:id="rId10"/>
    <p:sldId id="264" r:id="rId11"/>
    <p:sldId id="265" r:id="rId12"/>
    <p:sldId id="266" r:id="rId13"/>
    <p:sldId id="267" r:id="rId14"/>
    <p:sldId id="268" r:id="rId15"/>
    <p:sldId id="269" r:id="rId16"/>
    <p:sldId id="275" r:id="rId17"/>
    <p:sldId id="276" r:id="rId18"/>
    <p:sldId id="271" r:id="rId19"/>
    <p:sldId id="272" r:id="rId20"/>
    <p:sldId id="273" r:id="rId21"/>
    <p:sldId id="274"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90" y="-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1D66F240-84BC-4A6E-B169-B12BE4F5D799}" type="datetimeFigureOut">
              <a:rPr lang="tr-TR" smtClean="0"/>
              <a:t>12.04.2018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D66F240-84BC-4A6E-B169-B12BE4F5D799}" type="datetimeFigureOut">
              <a:rPr lang="tr-TR" smtClean="0"/>
              <a:t>12.04.2018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D66F240-84BC-4A6E-B169-B12BE4F5D799}" type="datetimeFigureOut">
              <a:rPr lang="tr-TR" smtClean="0"/>
              <a:t>12.04.2018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D66F240-84BC-4A6E-B169-B12BE4F5D799}" type="datetimeFigureOut">
              <a:rPr lang="tr-TR" smtClean="0"/>
              <a:t>12.04.2018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1D66F240-84BC-4A6E-B169-B12BE4F5D799}" type="datetimeFigureOut">
              <a:rPr lang="tr-TR" smtClean="0"/>
              <a:t>12.04.2018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1D66F240-84BC-4A6E-B169-B12BE4F5D799}" type="datetimeFigureOut">
              <a:rPr lang="tr-TR" smtClean="0"/>
              <a:t>12.04.2018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66F240-84BC-4A6E-B169-B12BE4F5D799}" type="datetimeFigureOut">
              <a:rPr lang="tr-TR" smtClean="0"/>
              <a:t>12.04.2018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D66F240-84BC-4A6E-B169-B12BE4F5D799}" type="datetimeFigureOut">
              <a:rPr lang="tr-TR" smtClean="0"/>
              <a:t>12.04.2018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9A3DBC5-5D18-48C2-A692-37E7ED000ACC}"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1D66F240-84BC-4A6E-B169-B12BE4F5D799}" type="datetimeFigureOut">
              <a:rPr lang="tr-TR" smtClean="0"/>
              <a:t>12.04.2018</a:t>
            </a:fld>
            <a:endParaRPr lang="tr-TR"/>
          </a:p>
        </p:txBody>
      </p:sp>
      <p:sp>
        <p:nvSpPr>
          <p:cNvPr id="9" name="Slide Number Placeholder 8"/>
          <p:cNvSpPr>
            <a:spLocks noGrp="1"/>
          </p:cNvSpPr>
          <p:nvPr>
            <p:ph type="sldNum" sz="quarter" idx="11"/>
          </p:nvPr>
        </p:nvSpPr>
        <p:spPr/>
        <p:txBody>
          <a:bodyPr/>
          <a:lstStyle/>
          <a:p>
            <a:fld id="{A9A3DBC5-5D18-48C2-A692-37E7ED000ACC}"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D66F240-84BC-4A6E-B169-B12BE4F5D799}" type="datetimeFigureOut">
              <a:rPr lang="tr-TR" smtClean="0"/>
              <a:t>12.04.2018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D66F240-84BC-4A6E-B169-B12BE4F5D799}" type="datetimeFigureOut">
              <a:rPr lang="tr-TR" smtClean="0"/>
              <a:t>12.04.2018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A3DBC5-5D18-48C2-A692-37E7ED000ACC}"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9A3DBC5-5D18-48C2-A692-37E7ED000ACC}"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66F240-84BC-4A6E-B169-B12BE4F5D799}" type="datetimeFigureOut">
              <a:rPr lang="tr-TR" smtClean="0"/>
              <a:t>12.04.2018</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smtClean="0"/>
              <a:t>Vücut Geliştirme Sporcularının</a:t>
            </a:r>
            <a:br>
              <a:rPr lang="tr-TR" dirty="0" smtClean="0"/>
            </a:br>
            <a:r>
              <a:rPr lang="tr-TR" dirty="0" smtClean="0"/>
              <a:t>Beslenme Özellikleri </a:t>
            </a:r>
            <a:endParaRPr lang="tr-TR" dirty="0"/>
          </a:p>
        </p:txBody>
      </p:sp>
      <p:sp>
        <p:nvSpPr>
          <p:cNvPr id="3" name="Alt Başlık 2"/>
          <p:cNvSpPr>
            <a:spLocks noGrp="1"/>
          </p:cNvSpPr>
          <p:nvPr>
            <p:ph type="subTitle" idx="1"/>
          </p:nvPr>
        </p:nvSpPr>
        <p:spPr/>
        <p:txBody>
          <a:bodyPr/>
          <a:lstStyle/>
          <a:p>
            <a:r>
              <a:rPr lang="tr-TR" dirty="0" err="1" smtClean="0"/>
              <a:t>Öğr.gör.canan</a:t>
            </a:r>
            <a:r>
              <a:rPr lang="tr-TR" dirty="0" smtClean="0"/>
              <a:t> asal ulus</a:t>
            </a:r>
            <a:endParaRPr lang="tr-TR" dirty="0"/>
          </a:p>
        </p:txBody>
      </p:sp>
    </p:spTree>
    <p:extLst>
      <p:ext uri="{BB962C8B-B14F-4D97-AF65-F5344CB8AC3E}">
        <p14:creationId xmlns:p14="http://schemas.microsoft.com/office/powerpoint/2010/main" val="3328224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728" y="476672"/>
            <a:ext cx="8363272" cy="6122152"/>
          </a:xfrm>
        </p:spPr>
        <p:txBody>
          <a:bodyPr>
            <a:normAutofit/>
          </a:bodyPr>
          <a:lstStyle/>
          <a:p>
            <a:r>
              <a:rPr lang="tr-TR" dirty="0" smtClean="0"/>
              <a:t>Vücut geliştiricilerin birkaç kilo et ve bir düzine kadar </a:t>
            </a:r>
            <a:r>
              <a:rPr lang="tr-TR" dirty="0" err="1" smtClean="0"/>
              <a:t>çiğ</a:t>
            </a:r>
            <a:r>
              <a:rPr lang="tr-TR" dirty="0" smtClean="0"/>
              <a:t> yumurta yiyerek kas gelişimini artırma </a:t>
            </a:r>
            <a:r>
              <a:rPr lang="tr-TR" dirty="0" err="1" smtClean="0"/>
              <a:t>isteği</a:t>
            </a:r>
            <a:r>
              <a:rPr lang="tr-TR" dirty="0" smtClean="0"/>
              <a:t> yaygın bir uygulamadır.</a:t>
            </a:r>
          </a:p>
          <a:p>
            <a:r>
              <a:rPr lang="tr-TR" dirty="0" smtClean="0"/>
              <a:t>Günümüzde yüksek </a:t>
            </a:r>
            <a:r>
              <a:rPr lang="tr-TR" dirty="0" err="1" smtClean="0"/>
              <a:t>yağ</a:t>
            </a:r>
            <a:r>
              <a:rPr lang="tr-TR" dirty="0" smtClean="0"/>
              <a:t> ve protein içeren diyetlerin yalnız </a:t>
            </a:r>
            <a:r>
              <a:rPr lang="tr-TR" dirty="0" err="1" smtClean="0"/>
              <a:t>sağlıksız</a:t>
            </a:r>
            <a:r>
              <a:rPr lang="tr-TR" dirty="0" smtClean="0"/>
              <a:t> </a:t>
            </a:r>
            <a:r>
              <a:rPr lang="tr-TR" dirty="0" err="1" smtClean="0"/>
              <a:t>olduğu</a:t>
            </a:r>
            <a:r>
              <a:rPr lang="tr-TR" dirty="0" smtClean="0"/>
              <a:t> </a:t>
            </a:r>
            <a:r>
              <a:rPr lang="tr-TR" dirty="0" err="1" smtClean="0"/>
              <a:t>değil</a:t>
            </a:r>
            <a:r>
              <a:rPr lang="tr-TR" dirty="0" smtClean="0"/>
              <a:t>, aynı zamanda </a:t>
            </a:r>
            <a:r>
              <a:rPr lang="tr-TR" dirty="0" err="1" smtClean="0"/>
              <a:t>yağsız</a:t>
            </a:r>
            <a:r>
              <a:rPr lang="tr-TR" dirty="0" smtClean="0"/>
              <a:t> vücut dokusu gelişimini </a:t>
            </a:r>
            <a:r>
              <a:rPr lang="tr-TR" dirty="0" err="1" smtClean="0"/>
              <a:t>engellediği</a:t>
            </a:r>
            <a:r>
              <a:rPr lang="tr-TR" dirty="0" smtClean="0"/>
              <a:t> bilinmektedir. Fazla kilo almadan </a:t>
            </a:r>
            <a:r>
              <a:rPr lang="tr-TR" dirty="0" err="1" smtClean="0"/>
              <a:t>yağsız</a:t>
            </a:r>
            <a:r>
              <a:rPr lang="tr-TR" dirty="0" smtClean="0"/>
              <a:t> vücut </a:t>
            </a:r>
            <a:r>
              <a:rPr lang="tr-TR" dirty="0" err="1" smtClean="0"/>
              <a:t>ağırlığında</a:t>
            </a:r>
            <a:r>
              <a:rPr lang="tr-TR" dirty="0" smtClean="0"/>
              <a:t> artışı </a:t>
            </a:r>
            <a:r>
              <a:rPr lang="tr-TR" dirty="0" err="1" smtClean="0"/>
              <a:t>sağlayacak</a:t>
            </a:r>
            <a:r>
              <a:rPr lang="tr-TR" dirty="0" smtClean="0"/>
              <a:t> beslenme önerileri verilmelidir.</a:t>
            </a:r>
          </a:p>
          <a:p>
            <a:endParaRPr lang="tr-TR" dirty="0" smtClean="0"/>
          </a:p>
        </p:txBody>
      </p:sp>
    </p:spTree>
    <p:extLst>
      <p:ext uri="{BB962C8B-B14F-4D97-AF65-F5344CB8AC3E}">
        <p14:creationId xmlns:p14="http://schemas.microsoft.com/office/powerpoint/2010/main" val="286527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1.Kas Geliştirmenin Temel İlkeleri</a:t>
            </a:r>
            <a:br>
              <a:rPr lang="tr-TR" dirty="0"/>
            </a:br>
            <a:endParaRPr lang="tr-TR" dirty="0"/>
          </a:p>
        </p:txBody>
      </p:sp>
      <p:sp>
        <p:nvSpPr>
          <p:cNvPr id="3" name="İçerik Yer Tutucusu 2"/>
          <p:cNvSpPr>
            <a:spLocks noGrp="1"/>
          </p:cNvSpPr>
          <p:nvPr>
            <p:ph idx="1"/>
          </p:nvPr>
        </p:nvSpPr>
        <p:spPr/>
        <p:txBody>
          <a:bodyPr>
            <a:normAutofit/>
          </a:bodyPr>
          <a:lstStyle/>
          <a:p>
            <a:r>
              <a:rPr lang="tr-TR" dirty="0" smtClean="0"/>
              <a:t>Kas geliştirme: hem kas geliştirme egzersizleri hem de kas dokusunu artırmak için enerji tüketimini artırarak </a:t>
            </a:r>
            <a:r>
              <a:rPr lang="tr-TR" dirty="0" err="1" smtClean="0"/>
              <a:t>sağlanmaktadır</a:t>
            </a:r>
            <a:r>
              <a:rPr lang="tr-TR" dirty="0" smtClean="0"/>
              <a:t>.</a:t>
            </a:r>
          </a:p>
          <a:p>
            <a:r>
              <a:rPr lang="tr-TR" dirty="0" smtClean="0"/>
              <a:t>Her gün </a:t>
            </a:r>
            <a:r>
              <a:rPr lang="tr-TR" dirty="0" err="1" smtClean="0"/>
              <a:t>ağırlık</a:t>
            </a:r>
            <a:r>
              <a:rPr lang="tr-TR" dirty="0" smtClean="0"/>
              <a:t> çalışan sporcular kas kitlelerini korumak için vücut </a:t>
            </a:r>
            <a:r>
              <a:rPr lang="tr-TR" dirty="0" err="1" smtClean="0"/>
              <a:t>ağırlığının</a:t>
            </a:r>
            <a:r>
              <a:rPr lang="tr-TR" dirty="0" smtClean="0"/>
              <a:t> kilosu ba</a:t>
            </a:r>
            <a:r>
              <a:rPr lang="tr-TR" dirty="0"/>
              <a:t>ş</a:t>
            </a:r>
            <a:r>
              <a:rPr lang="tr-TR" dirty="0" smtClean="0"/>
              <a:t>ına 40 </a:t>
            </a:r>
            <a:r>
              <a:rPr lang="tr-TR" dirty="0" err="1" smtClean="0"/>
              <a:t>k.kaloriye</a:t>
            </a:r>
            <a:r>
              <a:rPr lang="tr-TR" dirty="0" smtClean="0"/>
              <a:t> gereksinim duymaktadırlar.</a:t>
            </a:r>
          </a:p>
          <a:p>
            <a:r>
              <a:rPr lang="tr-TR" dirty="0" smtClean="0"/>
              <a:t>Kas gelişimi için ise günlük enerji gereksinimi 50-60 </a:t>
            </a:r>
            <a:r>
              <a:rPr lang="tr-TR" dirty="0" err="1" smtClean="0"/>
              <a:t>kkal</a:t>
            </a:r>
            <a:r>
              <a:rPr lang="tr-TR" dirty="0" smtClean="0"/>
              <a:t>/kg olarak belirtilmektedir. </a:t>
            </a:r>
          </a:p>
          <a:p>
            <a:endParaRPr lang="tr-TR" dirty="0"/>
          </a:p>
        </p:txBody>
      </p:sp>
    </p:spTree>
    <p:extLst>
      <p:ext uri="{BB962C8B-B14F-4D97-AF65-F5344CB8AC3E}">
        <p14:creationId xmlns:p14="http://schemas.microsoft.com/office/powerpoint/2010/main" val="2664323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Karbonhidrat Gereksinimi: </a:t>
            </a:r>
          </a:p>
        </p:txBody>
      </p:sp>
      <p:sp>
        <p:nvSpPr>
          <p:cNvPr id="3" name="İçerik Yer Tutucusu 2"/>
          <p:cNvSpPr>
            <a:spLocks noGrp="1"/>
          </p:cNvSpPr>
          <p:nvPr>
            <p:ph idx="1"/>
          </p:nvPr>
        </p:nvSpPr>
        <p:spPr/>
        <p:txBody>
          <a:bodyPr>
            <a:normAutofit/>
          </a:bodyPr>
          <a:lstStyle/>
          <a:p>
            <a:r>
              <a:rPr lang="tr-TR" dirty="0" smtClean="0"/>
              <a:t>Enerjinin yeterli tüketimi kadar </a:t>
            </a:r>
            <a:r>
              <a:rPr lang="tr-TR" dirty="0" err="1" smtClean="0"/>
              <a:t>doğru</a:t>
            </a:r>
            <a:r>
              <a:rPr lang="tr-TR" dirty="0" smtClean="0"/>
              <a:t> kaynaklardan </a:t>
            </a:r>
            <a:r>
              <a:rPr lang="tr-TR" dirty="0" err="1" smtClean="0"/>
              <a:t>sağlanması</a:t>
            </a:r>
            <a:r>
              <a:rPr lang="tr-TR" dirty="0" smtClean="0"/>
              <a:t> da önemlidir. Vücutta glikojen olarak depo edilen karbonhidrat kas geliştirme</a:t>
            </a:r>
            <a:r>
              <a:rPr lang="tr-TR" dirty="0"/>
              <a:t> </a:t>
            </a:r>
            <a:r>
              <a:rPr lang="tr-TR" dirty="0" smtClean="0"/>
              <a:t>egzersizleri için öncelikli ve en iyi enerji  </a:t>
            </a:r>
            <a:r>
              <a:rPr lang="tr-TR" dirty="0" err="1" smtClean="0"/>
              <a:t>kaynağıdır</a:t>
            </a:r>
            <a:r>
              <a:rPr lang="tr-TR" dirty="0" smtClean="0"/>
              <a:t>. Daha yorucu ve uzun süreli çalı</a:t>
            </a:r>
            <a:r>
              <a:rPr lang="tr-TR" dirty="0"/>
              <a:t>ş</a:t>
            </a:r>
            <a:r>
              <a:rPr lang="tr-TR" dirty="0" smtClean="0"/>
              <a:t>malar kasların daha fazla glikojene gerek duyması demektir.</a:t>
            </a:r>
          </a:p>
          <a:p>
            <a:r>
              <a:rPr lang="tr-TR" dirty="0" smtClean="0"/>
              <a:t> Kas glikojeni azalınca çalışmaya daha fazla devam edecek enerji </a:t>
            </a:r>
            <a:r>
              <a:rPr lang="tr-TR" dirty="0" err="1" smtClean="0"/>
              <a:t>sağlanamamaktadır</a:t>
            </a:r>
            <a:r>
              <a:rPr lang="tr-TR" dirty="0" smtClean="0"/>
              <a:t>. Karbonhidrat gereksinimini hesaplamanın çeşitli yolları bulunmaktadır. Kas glikojen depolarının dolu kalması için günlük tüketilmesi gereken en az karbonhidrat düzeyi 500-600 gramdır. </a:t>
            </a:r>
            <a:r>
              <a:rPr lang="tr-TR" dirty="0" err="1" smtClean="0"/>
              <a:t>Diğer</a:t>
            </a:r>
            <a:r>
              <a:rPr lang="tr-TR" dirty="0" smtClean="0"/>
              <a:t> bir </a:t>
            </a:r>
            <a:r>
              <a:rPr lang="tr-TR" dirty="0" err="1" smtClean="0"/>
              <a:t>yol.günde</a:t>
            </a:r>
            <a:r>
              <a:rPr lang="tr-TR" dirty="0" smtClean="0"/>
              <a:t> kilo başına 7.2 g karbonhidrat tüketiminin esas alınmasıdır. </a:t>
            </a:r>
            <a:endParaRPr lang="tr-TR" dirty="0"/>
          </a:p>
        </p:txBody>
      </p:sp>
    </p:spTree>
    <p:extLst>
      <p:ext uri="{BB962C8B-B14F-4D97-AF65-F5344CB8AC3E}">
        <p14:creationId xmlns:p14="http://schemas.microsoft.com/office/powerpoint/2010/main" val="329219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528" y="404664"/>
            <a:ext cx="8435280" cy="5793507"/>
          </a:xfrm>
        </p:spPr>
        <p:txBody>
          <a:bodyPr>
            <a:normAutofit/>
          </a:bodyPr>
          <a:lstStyle/>
          <a:p>
            <a:r>
              <a:rPr lang="tr-TR" dirty="0" err="1" smtClean="0"/>
              <a:t>Örneğin</a:t>
            </a:r>
            <a:r>
              <a:rPr lang="tr-TR" dirty="0" smtClean="0"/>
              <a:t> 70 kg </a:t>
            </a:r>
            <a:r>
              <a:rPr lang="tr-TR" dirty="0" err="1" smtClean="0"/>
              <a:t>ağırlığında</a:t>
            </a:r>
            <a:r>
              <a:rPr lang="tr-TR" dirty="0" smtClean="0"/>
              <a:t> bir sporcu 504 g/karbonhidrat, gün ve karbonhidrattan </a:t>
            </a:r>
            <a:r>
              <a:rPr lang="tr-TR" dirty="0" err="1" smtClean="0"/>
              <a:t>sağlanan</a:t>
            </a:r>
            <a:r>
              <a:rPr lang="tr-TR" dirty="0" smtClean="0"/>
              <a:t> enerjisi 2000 </a:t>
            </a:r>
            <a:r>
              <a:rPr lang="tr-TR" dirty="0" err="1" smtClean="0"/>
              <a:t>k.kalori</a:t>
            </a:r>
            <a:r>
              <a:rPr lang="tr-TR" dirty="0"/>
              <a:t> </a:t>
            </a:r>
            <a:r>
              <a:rPr lang="tr-TR" dirty="0" smtClean="0"/>
              <a:t>olan 100 kg </a:t>
            </a:r>
            <a:r>
              <a:rPr lang="tr-TR" dirty="0" err="1" smtClean="0"/>
              <a:t>ağırlığında</a:t>
            </a:r>
            <a:r>
              <a:rPr lang="tr-TR" dirty="0" smtClean="0"/>
              <a:t> olan bir sporcu ise: 720 g/karbonhidrat gün ve karbonhidrattan </a:t>
            </a:r>
            <a:r>
              <a:rPr lang="tr-TR" dirty="0" err="1" smtClean="0"/>
              <a:t>sağlanan</a:t>
            </a:r>
            <a:r>
              <a:rPr lang="tr-TR" dirty="0" smtClean="0"/>
              <a:t> enerjisi 2900 </a:t>
            </a:r>
            <a:r>
              <a:rPr lang="tr-TR" dirty="0" err="1" smtClean="0"/>
              <a:t>kkalori</a:t>
            </a:r>
            <a:r>
              <a:rPr lang="tr-TR" dirty="0"/>
              <a:t> </a:t>
            </a:r>
            <a:r>
              <a:rPr lang="tr-TR" dirty="0" smtClean="0"/>
              <a:t>olan bir diyet tüketmelidir. Karbonhidrat gereksinimini belirlemenin bir </a:t>
            </a:r>
            <a:r>
              <a:rPr lang="tr-TR" dirty="0" err="1" smtClean="0"/>
              <a:t>diğer</a:t>
            </a:r>
            <a:r>
              <a:rPr lang="tr-TR" dirty="0" smtClean="0"/>
              <a:t> yolu toplam enerjinin %70'inin karbonhidrattan </a:t>
            </a:r>
            <a:r>
              <a:rPr lang="tr-TR" dirty="0" err="1" smtClean="0"/>
              <a:t>sağlanmasıdır</a:t>
            </a:r>
            <a:r>
              <a:rPr lang="tr-TR" dirty="0" smtClean="0"/>
              <a:t>. </a:t>
            </a:r>
          </a:p>
          <a:p>
            <a:r>
              <a:rPr lang="tr-TR" dirty="0" smtClean="0"/>
              <a:t>Toplam günlük enerji alımı 4000 </a:t>
            </a:r>
            <a:r>
              <a:rPr lang="tr-TR" dirty="0" err="1" smtClean="0"/>
              <a:t>k.kalori</a:t>
            </a:r>
            <a:r>
              <a:rPr lang="tr-TR" dirty="0" smtClean="0"/>
              <a:t> ise %70'inin karbonhidrattan </a:t>
            </a:r>
            <a:r>
              <a:rPr lang="tr-TR" dirty="0" err="1" smtClean="0"/>
              <a:t>sağlanması</a:t>
            </a:r>
            <a:r>
              <a:rPr lang="tr-TR" dirty="0" smtClean="0"/>
              <a:t> kas gücü ve ağırlık çalışmalarının </a:t>
            </a:r>
            <a:r>
              <a:rPr lang="tr-TR" dirty="0" err="1" smtClean="0"/>
              <a:t>gerektirdiği</a:t>
            </a:r>
            <a:r>
              <a:rPr lang="tr-TR" dirty="0" smtClean="0"/>
              <a:t> </a:t>
            </a:r>
            <a:r>
              <a:rPr lang="tr-TR" dirty="0" err="1" smtClean="0"/>
              <a:t>dayanıklılığı</a:t>
            </a:r>
            <a:r>
              <a:rPr lang="tr-TR" dirty="0" smtClean="0"/>
              <a:t> </a:t>
            </a:r>
            <a:r>
              <a:rPr lang="tr-TR" dirty="0" err="1" smtClean="0"/>
              <a:t>sağlamak</a:t>
            </a:r>
            <a:r>
              <a:rPr lang="tr-TR" dirty="0" smtClean="0"/>
              <a:t> için yeterli olmaktadır. Günlük 4000 </a:t>
            </a:r>
            <a:r>
              <a:rPr lang="tr-TR" dirty="0" err="1" smtClean="0"/>
              <a:t>k.kalori</a:t>
            </a:r>
            <a:r>
              <a:rPr lang="tr-TR" dirty="0"/>
              <a:t> </a:t>
            </a:r>
            <a:r>
              <a:rPr lang="tr-TR" dirty="0" smtClean="0"/>
              <a:t>üzerinde enerji tüketilen diyetlerde en az 500-600 g karbonhidrat </a:t>
            </a:r>
            <a:r>
              <a:rPr lang="tr-TR" dirty="0" err="1" smtClean="0"/>
              <a:t>tüketildiğinde</a:t>
            </a:r>
            <a:r>
              <a:rPr lang="tr-TR" dirty="0"/>
              <a:t> </a:t>
            </a:r>
            <a:r>
              <a:rPr lang="tr-TR" dirty="0" smtClean="0"/>
              <a:t>enerjinin karbonhidrattan </a:t>
            </a:r>
            <a:r>
              <a:rPr lang="tr-TR" dirty="0" err="1" smtClean="0"/>
              <a:t>sağlanan</a:t>
            </a:r>
            <a:r>
              <a:rPr lang="tr-TR" dirty="0" smtClean="0"/>
              <a:t> oranı azalmaktadır. </a:t>
            </a:r>
            <a:endParaRPr lang="tr-TR" dirty="0"/>
          </a:p>
        </p:txBody>
      </p:sp>
    </p:spTree>
    <p:extLst>
      <p:ext uri="{BB962C8B-B14F-4D97-AF65-F5344CB8AC3E}">
        <p14:creationId xmlns:p14="http://schemas.microsoft.com/office/powerpoint/2010/main" val="3746945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7787208" cy="5649491"/>
          </a:xfrm>
        </p:spPr>
        <p:txBody>
          <a:bodyPr>
            <a:normAutofit/>
          </a:bodyPr>
          <a:lstStyle/>
          <a:p>
            <a:r>
              <a:rPr lang="tr-TR" dirty="0" smtClean="0"/>
              <a:t>Protein Gereksinimi: Protein kas dokusunun temel yapı taşıdır ve </a:t>
            </a:r>
            <a:r>
              <a:rPr lang="tr-TR" dirty="0" err="1" smtClean="0"/>
              <a:t>ağırlık</a:t>
            </a:r>
            <a:r>
              <a:rPr lang="tr-TR" dirty="0" smtClean="0"/>
              <a:t> çalışanların protein gereksinimi daha fazladır. Çalışmalar yeterli enerji alan vücut geliştiricilerin </a:t>
            </a:r>
            <a:r>
              <a:rPr lang="tr-TR" dirty="0" err="1" smtClean="0"/>
              <a:t>ağırlık</a:t>
            </a:r>
            <a:r>
              <a:rPr lang="tr-TR" dirty="0" smtClean="0"/>
              <a:t> çalışması sırasında kas kitlesini korumak için günde 1.2 g kg protein almaları </a:t>
            </a:r>
            <a:r>
              <a:rPr lang="tr-TR" dirty="0" err="1" smtClean="0"/>
              <a:t>gerektiğini</a:t>
            </a:r>
            <a:r>
              <a:rPr lang="tr-TR" dirty="0" smtClean="0"/>
              <a:t> ortaya koymaktadır. Kas geli</a:t>
            </a:r>
            <a:r>
              <a:rPr lang="tr-TR" dirty="0"/>
              <a:t>ş</a:t>
            </a:r>
            <a:r>
              <a:rPr lang="tr-TR" dirty="0" smtClean="0"/>
              <a:t>imi için egzersiz </a:t>
            </a:r>
            <a:r>
              <a:rPr lang="tr-TR" dirty="0" err="1" smtClean="0"/>
              <a:t>yoğunluğunu</a:t>
            </a:r>
            <a:r>
              <a:rPr lang="tr-TR" dirty="0" smtClean="0"/>
              <a:t> </a:t>
            </a:r>
            <a:r>
              <a:rPr lang="tr-TR" dirty="0" err="1" smtClean="0"/>
              <a:t>artırıldığında</a:t>
            </a:r>
            <a:r>
              <a:rPr lang="tr-TR" dirty="0" smtClean="0"/>
              <a:t> günlük gereksinim 1.4 g/kg/</a:t>
            </a:r>
            <a:r>
              <a:rPr lang="tr-TR" dirty="0" err="1" smtClean="0"/>
              <a:t>gün'e</a:t>
            </a:r>
            <a:r>
              <a:rPr lang="tr-TR" dirty="0"/>
              <a:t> </a:t>
            </a:r>
            <a:r>
              <a:rPr lang="tr-TR" dirty="0" smtClean="0"/>
              <a:t>kadar çıkmaktadır. Bilimsel araştırma sonuçları ise protein gereksiniminin </a:t>
            </a:r>
            <a:r>
              <a:rPr lang="tr-TR" dirty="0" err="1" smtClean="0"/>
              <a:t>ağırlık</a:t>
            </a:r>
            <a:r>
              <a:rPr lang="tr-TR" dirty="0"/>
              <a:t> </a:t>
            </a:r>
            <a:r>
              <a:rPr lang="tr-TR" dirty="0" smtClean="0"/>
              <a:t>çalışan sporcular için. 0.6-0.8 kg/gün </a:t>
            </a:r>
            <a:r>
              <a:rPr lang="tr-TR" dirty="0" err="1" smtClean="0"/>
              <a:t>olduğunu</a:t>
            </a:r>
            <a:r>
              <a:rPr lang="tr-TR" dirty="0"/>
              <a:t> </a:t>
            </a:r>
            <a:r>
              <a:rPr lang="tr-TR" dirty="0" smtClean="0"/>
              <a:t>göstermektedir. Buna göre 70 kg </a:t>
            </a:r>
            <a:r>
              <a:rPr lang="tr-TR" dirty="0" err="1" smtClean="0"/>
              <a:t>ağırlığındaki</a:t>
            </a:r>
            <a:r>
              <a:rPr lang="tr-TR" dirty="0" smtClean="0"/>
              <a:t> bir vücut geliştirici için günde 90-115 </a:t>
            </a:r>
            <a:r>
              <a:rPr lang="tr-TR" dirty="0" err="1" smtClean="0"/>
              <a:t>g.dır</a:t>
            </a:r>
            <a:r>
              <a:rPr lang="tr-TR" dirty="0" smtClean="0"/>
              <a:t> </a:t>
            </a:r>
          </a:p>
          <a:p>
            <a:r>
              <a:rPr lang="tr-TR" dirty="0" smtClean="0"/>
              <a:t>100 kg </a:t>
            </a:r>
            <a:r>
              <a:rPr lang="tr-TR" dirty="0" err="1" smtClean="0"/>
              <a:t>ağırlığındaki</a:t>
            </a:r>
            <a:r>
              <a:rPr lang="tr-TR" dirty="0" smtClean="0"/>
              <a:t> bir vücut geliştirici</a:t>
            </a:r>
            <a:r>
              <a:rPr lang="tr-TR" dirty="0"/>
              <a:t> </a:t>
            </a:r>
            <a:r>
              <a:rPr lang="tr-TR" dirty="0" smtClean="0"/>
              <a:t>için günde 128-164 g protein tüketimi yeterli olmaktadır.</a:t>
            </a:r>
          </a:p>
        </p:txBody>
      </p:sp>
    </p:spTree>
    <p:extLst>
      <p:ext uri="{BB962C8B-B14F-4D97-AF65-F5344CB8AC3E}">
        <p14:creationId xmlns:p14="http://schemas.microsoft.com/office/powerpoint/2010/main" val="3357035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700808"/>
            <a:ext cx="7581802" cy="339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127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7427168" cy="5505475"/>
          </a:xfrm>
        </p:spPr>
        <p:txBody>
          <a:bodyPr>
            <a:normAutofit/>
          </a:bodyPr>
          <a:lstStyle/>
          <a:p>
            <a:r>
              <a:rPr lang="tr-TR" dirty="0" smtClean="0"/>
              <a:t>Tabloda </a:t>
            </a:r>
            <a:r>
              <a:rPr lang="tr-TR" dirty="0" err="1" smtClean="0"/>
              <a:t>belirtildiği</a:t>
            </a:r>
            <a:r>
              <a:rPr lang="tr-TR" dirty="0" smtClean="0"/>
              <a:t> gibi ve </a:t>
            </a:r>
            <a:r>
              <a:rPr lang="tr-TR" dirty="0" err="1" smtClean="0"/>
              <a:t>zannedildiğinin</a:t>
            </a:r>
            <a:r>
              <a:rPr lang="tr-TR" dirty="0" smtClean="0"/>
              <a:t> aksine dayanıklılık sporcuları vücut geliştiricilerden daha çok proteine gereksinim duymaktadır. Aslında kas yakıtı olarak sadece </a:t>
            </a:r>
            <a:r>
              <a:rPr lang="tr-TR" dirty="0" err="1" smtClean="0"/>
              <a:t>yağ</a:t>
            </a:r>
            <a:r>
              <a:rPr lang="tr-TR" dirty="0" smtClean="0"/>
              <a:t> ve glikoz kullanılmakla birlikte enerji gereksiniminin %5-10'u amino asitlerden </a:t>
            </a:r>
            <a:r>
              <a:rPr lang="tr-TR" dirty="0" err="1" smtClean="0"/>
              <a:t>sağlanmaktadır</a:t>
            </a:r>
            <a:r>
              <a:rPr lang="tr-TR" dirty="0" smtClean="0"/>
              <a:t>. Dayanıklılık sporcularında protein gereksiniminin %67 oranında </a:t>
            </a:r>
            <a:r>
              <a:rPr lang="tr-TR" dirty="0" err="1" smtClean="0"/>
              <a:t>arttığı</a:t>
            </a:r>
            <a:r>
              <a:rPr lang="tr-TR" dirty="0" smtClean="0"/>
              <a:t> bildirilmektedir. </a:t>
            </a:r>
          </a:p>
        </p:txBody>
      </p:sp>
    </p:spTree>
    <p:extLst>
      <p:ext uri="{BB962C8B-B14F-4D97-AF65-F5344CB8AC3E}">
        <p14:creationId xmlns:p14="http://schemas.microsoft.com/office/powerpoint/2010/main" val="1651953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003232" cy="5577483"/>
          </a:xfrm>
        </p:spPr>
        <p:txBody>
          <a:bodyPr>
            <a:normAutofit/>
          </a:bodyPr>
          <a:lstStyle/>
          <a:p>
            <a:r>
              <a:rPr lang="tr-TR" dirty="0" smtClean="0"/>
              <a:t>Halter ve vücut geliştirme sporcularının protein gereksinimini sadece %12 oranında artırmak yeterlidir. Çünkü onlar dayanıklılık sporcuları gibi proteini enerji için kullanmamakta hatta kas dokusu sentezi için proteini daha dikkatli ve idareli kullandıkları belirtilmektedir. Halter ve vücut geliştiriciler haftada 0.5 kg kas dokusunu artırmak için (maksimum kas </a:t>
            </a:r>
            <a:r>
              <a:rPr lang="tr-TR" dirty="0" err="1" smtClean="0"/>
              <a:t>yoğunluğunu</a:t>
            </a:r>
            <a:r>
              <a:rPr lang="tr-TR" dirty="0" smtClean="0"/>
              <a:t> artırma kapasitesi haftada 0.5 kg'dır) çok yüksek proteinli diyet tüketme </a:t>
            </a:r>
            <a:r>
              <a:rPr lang="tr-TR" dirty="0" err="1" smtClean="0"/>
              <a:t>eğilimindedirler</a:t>
            </a:r>
            <a:r>
              <a:rPr lang="tr-TR" dirty="0" smtClean="0"/>
              <a:t>. Gerçekten de bir düzine yumurta, litrelerce süt, et, peynir tüketmekle daha çok kas dokusu </a:t>
            </a:r>
            <a:r>
              <a:rPr lang="tr-TR" dirty="0" err="1" smtClean="0"/>
              <a:t>yapılacağını</a:t>
            </a:r>
            <a:r>
              <a:rPr lang="tr-TR" dirty="0" smtClean="0"/>
              <a:t> ümit etmektedirler. En </a:t>
            </a:r>
            <a:r>
              <a:rPr lang="tr-TR" dirty="0" err="1" smtClean="0"/>
              <a:t>doğru</a:t>
            </a:r>
            <a:r>
              <a:rPr lang="tr-TR" dirty="0" smtClean="0"/>
              <a:t> yol; kompleks karbonhidrattan yeterli diyet tüketmektir. Böylece yeterli enerji alınarak proteinlerin enerji için kullanımı önlenmekte ve proteinlerin sadece büyüme ve yıpranan hücrelerin yenilenmesi görevlerini sürdürmesine yardımcı olunmaktadır.</a:t>
            </a:r>
          </a:p>
          <a:p>
            <a:endParaRPr lang="tr-TR" dirty="0"/>
          </a:p>
        </p:txBody>
      </p:sp>
    </p:spTree>
    <p:extLst>
      <p:ext uri="{BB962C8B-B14F-4D97-AF65-F5344CB8AC3E}">
        <p14:creationId xmlns:p14="http://schemas.microsoft.com/office/powerpoint/2010/main" val="4888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363272" cy="5793507"/>
          </a:xfrm>
        </p:spPr>
        <p:txBody>
          <a:bodyPr>
            <a:normAutofit/>
          </a:bodyPr>
          <a:lstStyle/>
          <a:p>
            <a:r>
              <a:rPr lang="tr-TR" dirty="0" err="1" smtClean="0"/>
              <a:t>Yağ</a:t>
            </a:r>
            <a:r>
              <a:rPr lang="tr-TR" dirty="0" smtClean="0"/>
              <a:t> gereksinimi: Diyetin karbonhidrat ve protein gereksinimi belirlendikten sonra toplam enerjinin geriye kalan %'si enerjinin</a:t>
            </a:r>
          </a:p>
          <a:p>
            <a:r>
              <a:rPr lang="tr-TR" dirty="0" smtClean="0"/>
              <a:t>%30'unu geçmeyecek şekilde </a:t>
            </a:r>
            <a:r>
              <a:rPr lang="tr-TR" dirty="0" err="1" smtClean="0"/>
              <a:t>yağdan</a:t>
            </a:r>
            <a:r>
              <a:rPr lang="tr-TR" dirty="0"/>
              <a:t> </a:t>
            </a:r>
            <a:r>
              <a:rPr lang="tr-TR" dirty="0" err="1" smtClean="0"/>
              <a:t>sağlanmalıdır</a:t>
            </a:r>
            <a:r>
              <a:rPr lang="tr-TR" dirty="0" smtClean="0"/>
              <a:t>. Kalp </a:t>
            </a:r>
            <a:r>
              <a:rPr lang="tr-TR" dirty="0" err="1" smtClean="0"/>
              <a:t>sağlığını</a:t>
            </a:r>
            <a:r>
              <a:rPr lang="tr-TR" dirty="0" smtClean="0"/>
              <a:t>  korumak için </a:t>
            </a:r>
            <a:r>
              <a:rPr lang="tr-TR" dirty="0" err="1" smtClean="0"/>
              <a:t>yağların</a:t>
            </a:r>
            <a:r>
              <a:rPr lang="tr-TR" dirty="0" smtClean="0"/>
              <a:t> büyük </a:t>
            </a:r>
            <a:r>
              <a:rPr lang="tr-TR" dirty="0" err="1" smtClean="0"/>
              <a:t>çoğunluğunun</a:t>
            </a:r>
            <a:r>
              <a:rPr lang="tr-TR" dirty="0" smtClean="0"/>
              <a:t>  (2/3'sinin)</a:t>
            </a:r>
          </a:p>
          <a:p>
            <a:r>
              <a:rPr lang="tr-TR" dirty="0" smtClean="0"/>
              <a:t>Doymamış </a:t>
            </a:r>
            <a:r>
              <a:rPr lang="tr-TR" dirty="0" err="1" smtClean="0"/>
              <a:t>yağlardan</a:t>
            </a:r>
            <a:r>
              <a:rPr lang="tr-TR" dirty="0" smtClean="0"/>
              <a:t> </a:t>
            </a:r>
            <a:r>
              <a:rPr lang="tr-TR" dirty="0" err="1" smtClean="0"/>
              <a:t>sağlanması</a:t>
            </a:r>
            <a:r>
              <a:rPr lang="tr-TR" dirty="0" smtClean="0"/>
              <a:t> önerilmektedir.</a:t>
            </a:r>
          </a:p>
          <a:p>
            <a:endParaRPr lang="tr-TR" dirty="0" smtClean="0"/>
          </a:p>
        </p:txBody>
      </p:sp>
    </p:spTree>
    <p:extLst>
      <p:ext uri="{BB962C8B-B14F-4D97-AF65-F5344CB8AC3E}">
        <p14:creationId xmlns:p14="http://schemas.microsoft.com/office/powerpoint/2010/main" val="3467425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260648"/>
            <a:ext cx="7776864" cy="5793507"/>
          </a:xfrm>
        </p:spPr>
        <p:txBody>
          <a:bodyPr>
            <a:normAutofit/>
          </a:bodyPr>
          <a:lstStyle/>
          <a:p>
            <a:r>
              <a:rPr lang="tr-TR" dirty="0" smtClean="0"/>
              <a:t>Sıvı gereksinimi: Vücut geliştiriciler için önemli besinler listesinde "su" da bulunmaktadır.</a:t>
            </a:r>
          </a:p>
          <a:p>
            <a:r>
              <a:rPr lang="tr-TR" dirty="0" err="1" smtClean="0"/>
              <a:t>Ağırlık</a:t>
            </a:r>
            <a:r>
              <a:rPr lang="tr-TR" dirty="0" smtClean="0"/>
              <a:t> antrenmanlarında sıvı tüketimi dayanıklılık </a:t>
            </a:r>
            <a:r>
              <a:rPr lang="tr-TR" dirty="0" err="1" smtClean="0"/>
              <a:t>antrenmaları</a:t>
            </a:r>
            <a:r>
              <a:rPr lang="tr-TR" dirty="0" smtClean="0"/>
              <a:t> kadar önemlidir. Vücudumuzun her gün en az 8-10 su </a:t>
            </a:r>
            <a:r>
              <a:rPr lang="tr-TR" dirty="0" err="1" smtClean="0"/>
              <a:t>bardağı</a:t>
            </a:r>
            <a:r>
              <a:rPr lang="tr-TR" dirty="0" smtClean="0"/>
              <a:t> sıvıya gereksinimi vardır.</a:t>
            </a:r>
          </a:p>
          <a:p>
            <a:r>
              <a:rPr lang="tr-TR" dirty="0" smtClean="0"/>
              <a:t>Hatta egzersiz sırasında kaybolan sıvının yerine konulması için daha fazlasını içmek zorunludur. Egzersizden 2 saat önce 500 mi (2 büyük su </a:t>
            </a:r>
            <a:r>
              <a:rPr lang="tr-TR" dirty="0" err="1" smtClean="0"/>
              <a:t>bardağı</a:t>
            </a:r>
            <a:r>
              <a:rPr lang="tr-TR" dirty="0" smtClean="0"/>
              <a:t>), egzersiz sırasında her 15-20 dakikada bir 120-240 mi (1 çay bardağı-1 su </a:t>
            </a:r>
            <a:r>
              <a:rPr lang="tr-TR" dirty="0" err="1" smtClean="0"/>
              <a:t>bardağı</a:t>
            </a:r>
            <a:r>
              <a:rPr lang="tr-TR" dirty="0" smtClean="0"/>
              <a:t>), sıvı tüketilmelidir</a:t>
            </a:r>
          </a:p>
          <a:p>
            <a:r>
              <a:rPr lang="tr-TR" dirty="0" smtClean="0"/>
              <a:t>Egzersizden sonra ise 450-500 mi su tüketilerek oluşan sıvı kayıpları giderilebilir. Böylece </a:t>
            </a:r>
            <a:r>
              <a:rPr lang="tr-TR" dirty="0" err="1" smtClean="0"/>
              <a:t>dehidratasyon</a:t>
            </a:r>
            <a:r>
              <a:rPr lang="tr-TR" dirty="0" smtClean="0"/>
              <a:t> ve onun performansı olumsuz yönde etkileyen yan etkilerinden korunmak mümkün olmaktadır. Sıvı kaybını karşılamak için </a:t>
            </a:r>
            <a:r>
              <a:rPr lang="tr-TR" dirty="0" err="1" smtClean="0"/>
              <a:t>diğer</a:t>
            </a:r>
            <a:r>
              <a:rPr lang="tr-TR" dirty="0" smtClean="0"/>
              <a:t> bir yöntem ise: egzersiz öncesi ve sonrası tartılmaktır.</a:t>
            </a:r>
          </a:p>
          <a:p>
            <a:r>
              <a:rPr lang="tr-TR" dirty="0" smtClean="0"/>
              <a:t>Aradaki fark su kaybına </a:t>
            </a:r>
            <a:r>
              <a:rPr lang="tr-TR" dirty="0" err="1" smtClean="0"/>
              <a:t>bağlı</a:t>
            </a:r>
            <a:r>
              <a:rPr lang="tr-TR" dirty="0" smtClean="0"/>
              <a:t> </a:t>
            </a:r>
            <a:r>
              <a:rPr lang="tr-TR" dirty="0" err="1" smtClean="0"/>
              <a:t>olduğu</a:t>
            </a:r>
            <a:r>
              <a:rPr lang="tr-TR" dirty="0" smtClean="0"/>
              <a:t> için her 1/2 kg kayıp için- 500 mi (2 su </a:t>
            </a:r>
            <a:r>
              <a:rPr lang="tr-TR" dirty="0" err="1" smtClean="0"/>
              <a:t>bardağı</a:t>
            </a:r>
            <a:r>
              <a:rPr lang="tr-TR" dirty="0" smtClean="0"/>
              <a:t>) su tüketilmelidir. </a:t>
            </a:r>
          </a:p>
          <a:p>
            <a:endParaRPr lang="tr-TR" dirty="0"/>
          </a:p>
        </p:txBody>
      </p:sp>
    </p:spTree>
    <p:extLst>
      <p:ext uri="{BB962C8B-B14F-4D97-AF65-F5344CB8AC3E}">
        <p14:creationId xmlns:p14="http://schemas.microsoft.com/office/powerpoint/2010/main" val="186261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Besin </a:t>
            </a:r>
            <a:r>
              <a:rPr lang="tr-TR" dirty="0" err="1" smtClean="0"/>
              <a:t>Suplementleri</a:t>
            </a:r>
            <a:r>
              <a:rPr lang="tr-TR" dirty="0" smtClean="0"/>
              <a:t>:</a:t>
            </a:r>
            <a:br>
              <a:rPr lang="tr-TR" dirty="0" smtClean="0"/>
            </a:br>
            <a:endParaRPr lang="tr-TR" dirty="0"/>
          </a:p>
        </p:txBody>
      </p:sp>
      <p:sp>
        <p:nvSpPr>
          <p:cNvPr id="3" name="İçerik Yer Tutucusu 2"/>
          <p:cNvSpPr>
            <a:spLocks noGrp="1"/>
          </p:cNvSpPr>
          <p:nvPr>
            <p:ph idx="1"/>
          </p:nvPr>
        </p:nvSpPr>
        <p:spPr>
          <a:xfrm>
            <a:off x="457200" y="1052736"/>
            <a:ext cx="7427168" cy="5073427"/>
          </a:xfrm>
        </p:spPr>
        <p:txBody>
          <a:bodyPr>
            <a:normAutofit/>
          </a:bodyPr>
          <a:lstStyle/>
          <a:p>
            <a:r>
              <a:rPr lang="tr-TR" dirty="0" smtClean="0"/>
              <a:t>Kas gelişimi için kullanılan besin </a:t>
            </a:r>
            <a:r>
              <a:rPr lang="tr-TR" dirty="0" err="1" smtClean="0"/>
              <a:t>suplementlerinin</a:t>
            </a:r>
            <a:r>
              <a:rPr lang="tr-TR" dirty="0"/>
              <a:t> </a:t>
            </a:r>
            <a:r>
              <a:rPr lang="tr-TR" dirty="0" err="1" smtClean="0"/>
              <a:t>çoğu</a:t>
            </a:r>
            <a:r>
              <a:rPr lang="tr-TR" dirty="0" smtClean="0"/>
              <a:t> popüler görüşlerin aksine yarar </a:t>
            </a:r>
            <a:r>
              <a:rPr lang="tr-TR" dirty="0" err="1" smtClean="0"/>
              <a:t>sağlamamaktadır</a:t>
            </a:r>
            <a:r>
              <a:rPr lang="tr-TR" dirty="0" smtClean="0"/>
              <a:t>. Fakat son yıllarda üzerinde en fazla araştırmaların yapıldığı </a:t>
            </a:r>
            <a:r>
              <a:rPr lang="tr-TR" dirty="0" err="1" smtClean="0"/>
              <a:t>kreatin</a:t>
            </a:r>
            <a:r>
              <a:rPr lang="tr-TR" dirty="0" smtClean="0"/>
              <a:t> yanı sıra sıvı ve elektrolit içeren içecekler, karbonhidrat </a:t>
            </a:r>
            <a:r>
              <a:rPr lang="tr-TR" dirty="0" err="1" smtClean="0"/>
              <a:t>suplementleri</a:t>
            </a:r>
            <a:r>
              <a:rPr lang="tr-TR" dirty="0" smtClean="0"/>
              <a:t> ticari sıvı yiyeceklerin </a:t>
            </a:r>
            <a:r>
              <a:rPr lang="tr-TR" dirty="0" err="1" smtClean="0"/>
              <a:t>ağırlık</a:t>
            </a:r>
            <a:r>
              <a:rPr lang="tr-TR" dirty="0" smtClean="0"/>
              <a:t> çalışanların beslenmesine olumlu katkılar </a:t>
            </a:r>
            <a:r>
              <a:rPr lang="tr-TR" dirty="0" err="1" smtClean="0"/>
              <a:t>yaptığı</a:t>
            </a:r>
            <a:r>
              <a:rPr lang="tr-TR" dirty="0" smtClean="0"/>
              <a:t> bilinmektedir.</a:t>
            </a:r>
          </a:p>
          <a:p>
            <a:endParaRPr lang="tr-TR" dirty="0" smtClean="0"/>
          </a:p>
        </p:txBody>
      </p:sp>
    </p:spTree>
    <p:extLst>
      <p:ext uri="{BB962C8B-B14F-4D97-AF65-F5344CB8AC3E}">
        <p14:creationId xmlns:p14="http://schemas.microsoft.com/office/powerpoint/2010/main" val="364011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71400"/>
            <a:ext cx="8229600" cy="1143000"/>
          </a:xfrm>
        </p:spPr>
        <p:txBody>
          <a:bodyPr/>
          <a:lstStyle/>
          <a:p>
            <a:r>
              <a:rPr lang="tr-TR" dirty="0" err="1" smtClean="0"/>
              <a:t>Kreatin</a:t>
            </a:r>
            <a:r>
              <a:rPr lang="tr-TR" dirty="0" smtClean="0"/>
              <a:t>: </a:t>
            </a:r>
            <a:endParaRPr lang="tr-TR" dirty="0"/>
          </a:p>
        </p:txBody>
      </p:sp>
      <p:sp>
        <p:nvSpPr>
          <p:cNvPr id="3" name="İçerik Yer Tutucusu 2"/>
          <p:cNvSpPr>
            <a:spLocks noGrp="1"/>
          </p:cNvSpPr>
          <p:nvPr>
            <p:ph idx="1"/>
          </p:nvPr>
        </p:nvSpPr>
        <p:spPr>
          <a:xfrm>
            <a:off x="457200" y="1052736"/>
            <a:ext cx="7427168" cy="5073427"/>
          </a:xfrm>
        </p:spPr>
        <p:txBody>
          <a:bodyPr>
            <a:normAutofit/>
          </a:bodyPr>
          <a:lstStyle/>
          <a:p>
            <a:r>
              <a:rPr lang="tr-TR" dirty="0" smtClean="0"/>
              <a:t>Son birkaç yıldır sporcuların dikkatini çekmeye ve yaygın kullanılmaya ba</a:t>
            </a:r>
            <a:r>
              <a:rPr lang="tr-TR" dirty="0"/>
              <a:t>ş</a:t>
            </a:r>
            <a:r>
              <a:rPr lang="tr-TR" dirty="0" smtClean="0"/>
              <a:t>layan </a:t>
            </a:r>
            <a:r>
              <a:rPr lang="tr-TR" dirty="0" err="1" smtClean="0"/>
              <a:t>kreatinin</a:t>
            </a:r>
            <a:r>
              <a:rPr lang="tr-TR" dirty="0" smtClean="0"/>
              <a:t> uygun diyet ve </a:t>
            </a:r>
            <a:r>
              <a:rPr lang="tr-TR" dirty="0" err="1" smtClean="0"/>
              <a:t>ağırlık</a:t>
            </a:r>
            <a:r>
              <a:rPr lang="tr-TR" dirty="0" smtClean="0"/>
              <a:t> antrenman programı ile birlikte </a:t>
            </a:r>
            <a:r>
              <a:rPr lang="tr-TR" dirty="0" err="1" smtClean="0"/>
              <a:t>uygulandığında</a:t>
            </a:r>
            <a:r>
              <a:rPr lang="tr-TR" dirty="0"/>
              <a:t> </a:t>
            </a:r>
            <a:r>
              <a:rPr lang="tr-TR" dirty="0" smtClean="0"/>
              <a:t>performansı olumlu yönde </a:t>
            </a:r>
            <a:r>
              <a:rPr lang="tr-TR" dirty="0" err="1" smtClean="0"/>
              <a:t>etkilediğini</a:t>
            </a:r>
            <a:r>
              <a:rPr lang="tr-TR" dirty="0"/>
              <a:t> </a:t>
            </a:r>
            <a:r>
              <a:rPr lang="tr-TR" dirty="0" smtClean="0"/>
              <a:t>gösteren çalışmalar bulunmaktadır. Egzersiz sırasında ekstra güç </a:t>
            </a:r>
            <a:r>
              <a:rPr lang="tr-TR" dirty="0" err="1" smtClean="0"/>
              <a:t>sağlayacak</a:t>
            </a:r>
            <a:r>
              <a:rPr lang="tr-TR" dirty="0" smtClean="0"/>
              <a:t> potansiyelinin yanı sıra </a:t>
            </a:r>
            <a:r>
              <a:rPr lang="tr-TR" dirty="0" err="1" smtClean="0"/>
              <a:t>kreatin</a:t>
            </a:r>
            <a:r>
              <a:rPr lang="tr-TR" dirty="0" smtClean="0"/>
              <a:t> yüklemenin kas kitlesini artırmaya yardımcı </a:t>
            </a:r>
            <a:r>
              <a:rPr lang="tr-TR" dirty="0" err="1" smtClean="0"/>
              <a:t>olduğu</a:t>
            </a:r>
            <a:r>
              <a:rPr lang="tr-TR" dirty="0" smtClean="0"/>
              <a:t> ileri sürülmektedir. </a:t>
            </a:r>
            <a:r>
              <a:rPr lang="tr-TR" dirty="0" err="1" smtClean="0"/>
              <a:t>Kreatinin</a:t>
            </a:r>
            <a:r>
              <a:rPr lang="tr-TR" dirty="0" smtClean="0"/>
              <a:t> en iyi </a:t>
            </a:r>
            <a:r>
              <a:rPr lang="tr-TR" dirty="0" err="1" smtClean="0"/>
              <a:t>kaynağı</a:t>
            </a:r>
            <a:r>
              <a:rPr lang="tr-TR" dirty="0" smtClean="0"/>
              <a:t> kırmızı etlerdir. Genellikle vejetaryen sporcular et yiyenlerden daha düşük kas </a:t>
            </a:r>
            <a:r>
              <a:rPr lang="tr-TR" dirty="0" err="1" smtClean="0"/>
              <a:t>kreatin</a:t>
            </a:r>
            <a:r>
              <a:rPr lang="tr-TR" dirty="0" smtClean="0"/>
              <a:t> konsantrasyonuna sahiptirler. Normal kas </a:t>
            </a:r>
            <a:r>
              <a:rPr lang="tr-TR" dirty="0" err="1" smtClean="0"/>
              <a:t>kreatin</a:t>
            </a:r>
            <a:r>
              <a:rPr lang="tr-TR" dirty="0"/>
              <a:t> </a:t>
            </a:r>
            <a:r>
              <a:rPr lang="tr-TR" dirty="0" smtClean="0"/>
              <a:t>düzeyinin alt sınırına sahip olan kişiler</a:t>
            </a:r>
            <a:r>
              <a:rPr lang="tr-TR" dirty="0"/>
              <a:t> </a:t>
            </a:r>
            <a:r>
              <a:rPr lang="tr-TR" dirty="0" err="1" smtClean="0"/>
              <a:t>kreatin</a:t>
            </a:r>
            <a:r>
              <a:rPr lang="tr-TR" dirty="0" smtClean="0"/>
              <a:t> yüklemeden daha fazla yarar </a:t>
            </a:r>
            <a:r>
              <a:rPr lang="tr-TR" dirty="0" err="1" smtClean="0"/>
              <a:t>sağlamaktadırlar</a:t>
            </a:r>
            <a:r>
              <a:rPr lang="tr-TR" dirty="0" smtClean="0"/>
              <a:t>.</a:t>
            </a:r>
          </a:p>
        </p:txBody>
      </p:sp>
    </p:spTree>
    <p:extLst>
      <p:ext uri="{BB962C8B-B14F-4D97-AF65-F5344CB8AC3E}">
        <p14:creationId xmlns:p14="http://schemas.microsoft.com/office/powerpoint/2010/main" val="2428662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Kreatin</a:t>
            </a:r>
            <a:r>
              <a:rPr lang="tr-TR" dirty="0" smtClean="0"/>
              <a:t> yükleme dozu. </a:t>
            </a:r>
            <a:endParaRPr lang="tr-TR" dirty="0"/>
          </a:p>
        </p:txBody>
      </p:sp>
      <p:sp>
        <p:nvSpPr>
          <p:cNvPr id="3" name="İçerik Yer Tutucusu 2"/>
          <p:cNvSpPr>
            <a:spLocks noGrp="1"/>
          </p:cNvSpPr>
          <p:nvPr>
            <p:ph idx="1"/>
          </p:nvPr>
        </p:nvSpPr>
        <p:spPr>
          <a:xfrm>
            <a:off x="457200" y="1772816"/>
            <a:ext cx="7931224" cy="4681992"/>
          </a:xfrm>
        </p:spPr>
        <p:txBody>
          <a:bodyPr>
            <a:normAutofit/>
          </a:bodyPr>
          <a:lstStyle/>
          <a:p>
            <a:r>
              <a:rPr lang="tr-TR" dirty="0" smtClean="0"/>
              <a:t>5 gün süresince 4x5 g/gün </a:t>
            </a:r>
            <a:r>
              <a:rPr lang="tr-TR" dirty="0" err="1" smtClean="0"/>
              <a:t>kreatin</a:t>
            </a:r>
            <a:r>
              <a:rPr lang="tr-TR" dirty="0" smtClean="0"/>
              <a:t> </a:t>
            </a:r>
            <a:r>
              <a:rPr lang="tr-TR" dirty="0" err="1" smtClean="0"/>
              <a:t>monohidrat</a:t>
            </a:r>
            <a:r>
              <a:rPr lang="tr-TR" dirty="0"/>
              <a:t> </a:t>
            </a:r>
            <a:r>
              <a:rPr lang="tr-TR" dirty="0" smtClean="0"/>
              <a:t>verilmesi daha sonra 2 g/gün dozla bu düzeyin korunmasıdır. </a:t>
            </a:r>
          </a:p>
          <a:p>
            <a:r>
              <a:rPr lang="tr-TR" dirty="0" smtClean="0"/>
              <a:t>Ancak kullanılan bu ürünlerin %100 saf </a:t>
            </a:r>
            <a:r>
              <a:rPr lang="tr-TR" dirty="0" err="1" smtClean="0"/>
              <a:t>olduğuna</a:t>
            </a:r>
            <a:r>
              <a:rPr lang="tr-TR" dirty="0" smtClean="0"/>
              <a:t> dair garanti </a:t>
            </a:r>
            <a:r>
              <a:rPr lang="tr-TR" dirty="0" err="1" smtClean="0"/>
              <a:t>verilmediği</a:t>
            </a:r>
            <a:r>
              <a:rPr lang="tr-TR" dirty="0" smtClean="0"/>
              <a:t> ve bu tür popüler </a:t>
            </a:r>
            <a:r>
              <a:rPr lang="tr-TR" dirty="0" err="1" smtClean="0"/>
              <a:t>suplementlerin</a:t>
            </a:r>
            <a:r>
              <a:rPr lang="tr-TR" dirty="0"/>
              <a:t> </a:t>
            </a:r>
            <a:r>
              <a:rPr lang="tr-TR" dirty="0" smtClean="0"/>
              <a:t>yiyecek/ilaç federasyonları tarafından </a:t>
            </a:r>
            <a:r>
              <a:rPr lang="tr-TR" dirty="0" err="1" smtClean="0"/>
              <a:t>onaylanmadığının</a:t>
            </a:r>
            <a:r>
              <a:rPr lang="tr-TR" dirty="0" smtClean="0"/>
              <a:t> bilinmesinde de yarar bulunmaktadır. </a:t>
            </a:r>
            <a:endParaRPr lang="tr-TR" dirty="0"/>
          </a:p>
          <a:p>
            <a:r>
              <a:rPr lang="tr-TR" dirty="0" smtClean="0"/>
              <a:t>Ayrıca vücut geliştirme</a:t>
            </a:r>
            <a:r>
              <a:rPr lang="tr-TR" dirty="0"/>
              <a:t> </a:t>
            </a:r>
            <a:r>
              <a:rPr lang="tr-TR" dirty="0" smtClean="0"/>
              <a:t>sporcuları tarafından </a:t>
            </a:r>
            <a:r>
              <a:rPr lang="tr-TR" dirty="0" err="1" smtClean="0"/>
              <a:t>anabolik</a:t>
            </a:r>
            <a:r>
              <a:rPr lang="tr-TR" dirty="0" smtClean="0"/>
              <a:t> </a:t>
            </a:r>
            <a:r>
              <a:rPr lang="tr-TR" dirty="0" err="1" smtClean="0"/>
              <a:t>steroid</a:t>
            </a:r>
            <a:r>
              <a:rPr lang="tr-TR" dirty="0" smtClean="0"/>
              <a:t> kullanımı çok yaygın olarak başvurulan bir yöntemdir. Başarmak arzusunun güçlülü</a:t>
            </a:r>
            <a:r>
              <a:rPr lang="tr-TR" dirty="0"/>
              <a:t>ğ</a:t>
            </a:r>
            <a:r>
              <a:rPr lang="tr-TR" dirty="0" smtClean="0"/>
              <a:t>ü bu hatalı kullanımı ortaya çıkarmaktadır.</a:t>
            </a:r>
          </a:p>
        </p:txBody>
      </p:sp>
    </p:spTree>
    <p:extLst>
      <p:ext uri="{BB962C8B-B14F-4D97-AF65-F5344CB8AC3E}">
        <p14:creationId xmlns:p14="http://schemas.microsoft.com/office/powerpoint/2010/main" val="146518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85" y="404664"/>
            <a:ext cx="8507288" cy="5937523"/>
          </a:xfrm>
        </p:spPr>
        <p:txBody>
          <a:bodyPr>
            <a:normAutofit/>
          </a:bodyPr>
          <a:lstStyle/>
          <a:p>
            <a:r>
              <a:rPr lang="tr-TR" dirty="0" err="1" smtClean="0"/>
              <a:t>Anabolik</a:t>
            </a:r>
            <a:r>
              <a:rPr lang="tr-TR" dirty="0" smtClean="0"/>
              <a:t> </a:t>
            </a:r>
            <a:r>
              <a:rPr lang="tr-TR" dirty="0" err="1" smtClean="0"/>
              <a:t>steroidlerin</a:t>
            </a:r>
            <a:r>
              <a:rPr lang="tr-TR" dirty="0" smtClean="0"/>
              <a:t> kullanımının kronik komplikasyonları yıllardır bilinmektedir.</a:t>
            </a:r>
          </a:p>
          <a:p>
            <a:r>
              <a:rPr lang="tr-TR" dirty="0" smtClean="0"/>
              <a:t>Son yıllarda akut ve ciddi yan etkileri de bildirilmektedir. </a:t>
            </a:r>
          </a:p>
          <a:p>
            <a:r>
              <a:rPr lang="tr-TR" dirty="0" smtClean="0"/>
              <a:t>Bazı vücut geliştiricilerin</a:t>
            </a:r>
            <a:r>
              <a:rPr lang="tr-TR" dirty="0"/>
              <a:t> </a:t>
            </a:r>
            <a:r>
              <a:rPr lang="tr-TR" dirty="0" smtClean="0"/>
              <a:t>daha belirgin kas görünümüne sahip olmak için </a:t>
            </a:r>
            <a:r>
              <a:rPr lang="tr-TR" dirty="0" err="1" smtClean="0"/>
              <a:t>steroidler</a:t>
            </a:r>
            <a:r>
              <a:rPr lang="tr-TR" dirty="0" smtClean="0"/>
              <a:t> dışında ilaçlar </a:t>
            </a:r>
            <a:r>
              <a:rPr lang="tr-TR" dirty="0" err="1" smtClean="0"/>
              <a:t>aldığı</a:t>
            </a:r>
            <a:r>
              <a:rPr lang="tr-TR" dirty="0" smtClean="0"/>
              <a:t>, bazı diyet uygulamaları </a:t>
            </a:r>
            <a:r>
              <a:rPr lang="tr-TR" dirty="0" err="1" smtClean="0"/>
              <a:t>yaptığı</a:t>
            </a:r>
            <a:r>
              <a:rPr lang="tr-TR" dirty="0" smtClean="0"/>
              <a:t> bilinmektedir.</a:t>
            </a:r>
          </a:p>
          <a:p>
            <a:endParaRPr lang="tr-TR" dirty="0" smtClean="0"/>
          </a:p>
        </p:txBody>
      </p:sp>
    </p:spTree>
    <p:extLst>
      <p:ext uri="{BB962C8B-B14F-4D97-AF65-F5344CB8AC3E}">
        <p14:creationId xmlns:p14="http://schemas.microsoft.com/office/powerpoint/2010/main" val="358445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435280" cy="6194160"/>
          </a:xfrm>
        </p:spPr>
        <p:txBody>
          <a:bodyPr>
            <a:normAutofit/>
          </a:bodyPr>
          <a:lstStyle/>
          <a:p>
            <a:r>
              <a:rPr lang="tr-TR" dirty="0"/>
              <a:t>Bazı vücut geliştiriciler, kas boyutu ve çizgilenmesini artıran kas hücrelerinin su hacmini artırmak için potasyum desteği kullanmaktadır. Yarışma öncesi bazıları da yiyecek ve su alımını sınırlayarak çıplak kas görünümünü daha da belirginleştirmeyi amaçlamaktadır. Bu uygulamalar ciddi </a:t>
            </a:r>
            <a:r>
              <a:rPr lang="tr-TR" dirty="0" err="1"/>
              <a:t>metabolik</a:t>
            </a:r>
            <a:r>
              <a:rPr lang="tr-TR" dirty="0"/>
              <a:t> bozukluklara yol açabilmektedir.</a:t>
            </a:r>
          </a:p>
          <a:p>
            <a:r>
              <a:rPr lang="tr-TR" dirty="0"/>
              <a:t>Yapılan çalışmalarda bu uygulamaların (ciddi su ve enerji </a:t>
            </a:r>
            <a:r>
              <a:rPr lang="tr-TR" dirty="0" smtClean="0"/>
              <a:t>sınırlamasının) </a:t>
            </a:r>
            <a:r>
              <a:rPr lang="tr-TR" dirty="0" err="1" smtClean="0"/>
              <a:t>hemokonsantrasyona</a:t>
            </a:r>
            <a:r>
              <a:rPr lang="tr-TR" dirty="0" smtClean="0"/>
              <a:t> </a:t>
            </a:r>
            <a:r>
              <a:rPr lang="tr-TR" dirty="0"/>
              <a:t>yol </a:t>
            </a:r>
            <a:r>
              <a:rPr lang="tr-TR" dirty="0" err="1"/>
              <a:t>açtığı</a:t>
            </a:r>
            <a:r>
              <a:rPr lang="tr-TR" dirty="0"/>
              <a:t> belirtilmiştir. Bu uygulamaların daha ciddi boyutu da bunların ölümcül olabilmesidir. </a:t>
            </a:r>
            <a:endParaRPr lang="tr-TR" dirty="0" smtClean="0"/>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1571459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7715200" cy="6050144"/>
          </a:xfrm>
        </p:spPr>
        <p:txBody>
          <a:bodyPr>
            <a:normAutofit/>
          </a:bodyPr>
          <a:lstStyle/>
          <a:p>
            <a:r>
              <a:rPr lang="tr-TR" dirty="0"/>
              <a:t>1992 Ekim ayında profesyonel vücut geliştirici Muhammed </a:t>
            </a:r>
            <a:r>
              <a:rPr lang="tr-TR" dirty="0" err="1"/>
              <a:t>Benaziza'nın</a:t>
            </a:r>
            <a:r>
              <a:rPr lang="tr-TR" dirty="0"/>
              <a:t> kalp </a:t>
            </a:r>
            <a:r>
              <a:rPr lang="tr-TR" dirty="0" err="1"/>
              <a:t>yetersizliğine</a:t>
            </a:r>
            <a:r>
              <a:rPr lang="tr-TR" dirty="0"/>
              <a:t> </a:t>
            </a:r>
            <a:r>
              <a:rPr lang="tr-TR" dirty="0" err="1"/>
              <a:t>bağlı</a:t>
            </a:r>
            <a:r>
              <a:rPr lang="tr-TR" dirty="0"/>
              <a:t> kardiyak </a:t>
            </a:r>
            <a:r>
              <a:rPr lang="tr-TR" dirty="0" err="1"/>
              <a:t>arestten</a:t>
            </a:r>
            <a:r>
              <a:rPr lang="tr-TR" dirty="0"/>
              <a:t> </a:t>
            </a:r>
            <a:r>
              <a:rPr lang="tr-TR" dirty="0" err="1"/>
              <a:t>öldüğü</a:t>
            </a:r>
            <a:r>
              <a:rPr lang="tr-TR" dirty="0"/>
              <a:t> açıklanmıştır. 1988'den bu yana 8 gösteride </a:t>
            </a:r>
            <a:r>
              <a:rPr lang="tr-TR" dirty="0" err="1"/>
              <a:t>şampiyonluğu</a:t>
            </a:r>
            <a:r>
              <a:rPr lang="tr-TR" dirty="0"/>
              <a:t> olan </a:t>
            </a:r>
            <a:r>
              <a:rPr lang="tr-TR" dirty="0" err="1"/>
              <a:t>Benaziza</a:t>
            </a:r>
            <a:r>
              <a:rPr lang="tr-TR" dirty="0"/>
              <a:t> yarışma öncesi </a:t>
            </a:r>
            <a:r>
              <a:rPr lang="tr-TR" dirty="0" err="1"/>
              <a:t>yoğun</a:t>
            </a:r>
            <a:r>
              <a:rPr lang="tr-TR" dirty="0"/>
              <a:t> bir rejim uyguluyor, yarışmadan 3 gün önce sıvı alımını kesiyor, haftalarca </a:t>
            </a:r>
            <a:r>
              <a:rPr lang="tr-TR" dirty="0" err="1"/>
              <a:t>anabolik</a:t>
            </a:r>
            <a:r>
              <a:rPr lang="tr-TR" dirty="0"/>
              <a:t> </a:t>
            </a:r>
            <a:r>
              <a:rPr lang="tr-TR" dirty="0" err="1"/>
              <a:t>steroid</a:t>
            </a:r>
            <a:r>
              <a:rPr lang="tr-TR" dirty="0"/>
              <a:t> kullanıyordu. Vücut geliştiricilerde yarışma öncesi su ve besin alımının kısıtlanması, potasyum </a:t>
            </a:r>
            <a:r>
              <a:rPr lang="tr-TR" dirty="0" err="1"/>
              <a:t>suplementleri</a:t>
            </a:r>
            <a:r>
              <a:rPr lang="tr-TR" dirty="0"/>
              <a:t> kullanımı sonucu </a:t>
            </a:r>
            <a:r>
              <a:rPr lang="tr-TR" dirty="0" err="1"/>
              <a:t>hiperkalemi</a:t>
            </a:r>
            <a:r>
              <a:rPr lang="tr-TR" dirty="0"/>
              <a:t> gelişmektedir.</a:t>
            </a:r>
          </a:p>
          <a:p>
            <a:endParaRPr lang="tr-TR" dirty="0"/>
          </a:p>
        </p:txBody>
      </p:sp>
    </p:spTree>
    <p:extLst>
      <p:ext uri="{BB962C8B-B14F-4D97-AF65-F5344CB8AC3E}">
        <p14:creationId xmlns:p14="http://schemas.microsoft.com/office/powerpoint/2010/main" val="3109381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7859216" cy="6009531"/>
          </a:xfrm>
        </p:spPr>
        <p:txBody>
          <a:bodyPr>
            <a:normAutofit fontScale="92500"/>
          </a:bodyPr>
          <a:lstStyle/>
          <a:p>
            <a:r>
              <a:rPr lang="tr-TR" dirty="0" smtClean="0"/>
              <a:t>Örnek: 27 yaşında erkek profesyonel vücut geli</a:t>
            </a:r>
            <a:r>
              <a:rPr lang="tr-TR" dirty="0"/>
              <a:t>ş</a:t>
            </a:r>
            <a:r>
              <a:rPr lang="tr-TR" dirty="0" smtClean="0"/>
              <a:t>tirici aşırı kas </a:t>
            </a:r>
            <a:r>
              <a:rPr lang="tr-TR" dirty="0" err="1" smtClean="0"/>
              <a:t>güçsüzlüğü</a:t>
            </a:r>
            <a:r>
              <a:rPr lang="tr-TR" dirty="0" smtClean="0"/>
              <a:t> ve şampiyonada kas krampları yakınmasıyla acil servise başvurmu</a:t>
            </a:r>
            <a:r>
              <a:rPr lang="tr-TR" dirty="0"/>
              <a:t>ş</a:t>
            </a:r>
            <a:r>
              <a:rPr lang="tr-TR" dirty="0" smtClean="0"/>
              <a:t>tu. Gelişinde yürüyemiyor ve kollarını yer çekimine karşı kaldıramıyordu.</a:t>
            </a:r>
          </a:p>
          <a:p>
            <a:r>
              <a:rPr lang="tr-TR" dirty="0" smtClean="0"/>
              <a:t>Hasta potasyum </a:t>
            </a:r>
            <a:r>
              <a:rPr lang="tr-TR" dirty="0" err="1" smtClean="0"/>
              <a:t>desteği</a:t>
            </a:r>
            <a:r>
              <a:rPr lang="tr-TR" dirty="0" smtClean="0"/>
              <a:t> almı</a:t>
            </a:r>
            <a:r>
              <a:rPr lang="tr-TR" dirty="0"/>
              <a:t>ş</a:t>
            </a:r>
            <a:r>
              <a:rPr lang="tr-TR" dirty="0" smtClean="0"/>
              <a:t> (yarışma öncesi 4 gün süresince günde 15 adet) son 72 saatte toplam sadece 1,5 litre sıvı ve bir kap haşlanmı</a:t>
            </a:r>
            <a:r>
              <a:rPr lang="tr-TR" dirty="0"/>
              <a:t>ş</a:t>
            </a:r>
            <a:r>
              <a:rPr lang="tr-TR" dirty="0" smtClean="0"/>
              <a:t> pirinç tüketmi</a:t>
            </a:r>
            <a:r>
              <a:rPr lang="tr-TR" dirty="0"/>
              <a:t>ş</a:t>
            </a:r>
            <a:r>
              <a:rPr lang="tr-TR" dirty="0" smtClean="0"/>
              <a:t>, son 18 saattir hiç idrar yapmamış ve son üç günde toplam -10 kg kaybetmiştir. </a:t>
            </a:r>
          </a:p>
          <a:p>
            <a:r>
              <a:rPr lang="tr-TR" dirty="0" smtClean="0"/>
              <a:t>Hastaya ciddi EKG </a:t>
            </a:r>
            <a:r>
              <a:rPr lang="tr-TR" dirty="0" err="1" smtClean="0"/>
              <a:t>değişiklikleri</a:t>
            </a:r>
            <a:r>
              <a:rPr lang="tr-TR" dirty="0" smtClean="0"/>
              <a:t> ve kas </a:t>
            </a:r>
            <a:r>
              <a:rPr lang="tr-TR" dirty="0" err="1" smtClean="0"/>
              <a:t>parelizlerine</a:t>
            </a:r>
            <a:r>
              <a:rPr lang="tr-TR" dirty="0" smtClean="0"/>
              <a:t> yol açan </a:t>
            </a:r>
            <a:r>
              <a:rPr lang="tr-TR" dirty="0" err="1" smtClean="0"/>
              <a:t>hiperkalemi</a:t>
            </a:r>
            <a:r>
              <a:rPr lang="tr-TR" dirty="0" smtClean="0"/>
              <a:t>. sıvı kısıtlamasına </a:t>
            </a:r>
            <a:r>
              <a:rPr lang="tr-TR" dirty="0" err="1" smtClean="0"/>
              <a:t>bağlı</a:t>
            </a:r>
            <a:r>
              <a:rPr lang="tr-TR" dirty="0"/>
              <a:t> </a:t>
            </a:r>
            <a:r>
              <a:rPr lang="tr-TR" dirty="0" err="1" smtClean="0"/>
              <a:t>ağır</a:t>
            </a:r>
            <a:r>
              <a:rPr lang="tr-TR" dirty="0" smtClean="0"/>
              <a:t> </a:t>
            </a:r>
            <a:r>
              <a:rPr lang="tr-TR" dirty="0" err="1" smtClean="0"/>
              <a:t>dehidrasyon</a:t>
            </a:r>
            <a:r>
              <a:rPr lang="tr-TR" dirty="0" smtClean="0"/>
              <a:t> ve hipotansiyon, akut böbrek </a:t>
            </a:r>
            <a:r>
              <a:rPr lang="tr-TR" dirty="0" err="1" smtClean="0"/>
              <a:t>yetersizliği</a:t>
            </a:r>
            <a:r>
              <a:rPr lang="tr-TR" dirty="0" smtClean="0"/>
              <a:t>, </a:t>
            </a:r>
            <a:r>
              <a:rPr lang="tr-TR" dirty="0" err="1" smtClean="0"/>
              <a:t>rabdomiyoliz</a:t>
            </a:r>
            <a:r>
              <a:rPr lang="tr-TR" dirty="0"/>
              <a:t>,</a:t>
            </a:r>
            <a:r>
              <a:rPr lang="tr-TR" dirty="0" smtClean="0"/>
              <a:t> </a:t>
            </a:r>
            <a:r>
              <a:rPr lang="tr-TR" dirty="0" err="1" smtClean="0"/>
              <a:t>Diüretik</a:t>
            </a:r>
            <a:r>
              <a:rPr lang="tr-TR" dirty="0" smtClean="0"/>
              <a:t> ve potasyumun yanlış kullanımı tanısı konmuş</a:t>
            </a:r>
            <a:r>
              <a:rPr lang="tr-TR" dirty="0"/>
              <a:t> </a:t>
            </a:r>
            <a:r>
              <a:rPr lang="tr-TR" dirty="0" smtClean="0"/>
              <a:t>ve vücut geliştirme müsabakasına hazırlanırken ya</a:t>
            </a:r>
            <a:r>
              <a:rPr lang="tr-TR" dirty="0"/>
              <a:t>ş</a:t>
            </a:r>
            <a:r>
              <a:rPr lang="tr-TR" dirty="0" smtClean="0"/>
              <a:t>amı tehdit eden pek çok sorunla karşılamıştır. </a:t>
            </a:r>
          </a:p>
          <a:p>
            <a:r>
              <a:rPr lang="tr-TR" dirty="0" smtClean="0"/>
              <a:t>Kısaca: müsabaka öncesi enerji ve sıvı alımının sınırlanması, </a:t>
            </a:r>
            <a:r>
              <a:rPr lang="tr-TR" dirty="0" err="1" smtClean="0"/>
              <a:t>sağlıksız</a:t>
            </a:r>
            <a:r>
              <a:rPr lang="tr-TR" dirty="0" smtClean="0"/>
              <a:t> ilaç ve uygulamalar sonucu gelişen </a:t>
            </a:r>
            <a:r>
              <a:rPr lang="tr-TR" dirty="0" err="1" smtClean="0"/>
              <a:t>hiperkaleminin</a:t>
            </a:r>
            <a:r>
              <a:rPr lang="tr-TR" dirty="0" smtClean="0"/>
              <a:t> önlenmesi gereklidir.</a:t>
            </a:r>
          </a:p>
          <a:p>
            <a:r>
              <a:rPr lang="tr-TR" dirty="0" smtClean="0"/>
              <a:t>Çünkü profesyonel vücut geliştiricilerde bu uygulamalar ölümcül olaylara yol açabilmektedir.</a:t>
            </a:r>
            <a:endParaRPr lang="tr-TR" dirty="0"/>
          </a:p>
        </p:txBody>
      </p:sp>
    </p:spTree>
    <p:extLst>
      <p:ext uri="{BB962C8B-B14F-4D97-AF65-F5344CB8AC3E}">
        <p14:creationId xmlns:p14="http://schemas.microsoft.com/office/powerpoint/2010/main" val="18846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7931224" cy="5793507"/>
          </a:xfrm>
        </p:spPr>
        <p:txBody>
          <a:bodyPr>
            <a:normAutofit fontScale="92500"/>
          </a:bodyPr>
          <a:lstStyle/>
          <a:p>
            <a:r>
              <a:rPr lang="tr-TR" dirty="0" smtClean="0"/>
              <a:t>Sporcu İçecekleri: Bir saatten fazla süren egzersizlerde sıvı. karbonhidrat ve elektrolit içeren ticari sıvı içecekler yarar </a:t>
            </a:r>
            <a:r>
              <a:rPr lang="tr-TR" dirty="0" err="1" smtClean="0"/>
              <a:t>sağlamaktadır</a:t>
            </a:r>
            <a:r>
              <a:rPr lang="tr-TR" dirty="0" smtClean="0"/>
              <a:t>.</a:t>
            </a:r>
          </a:p>
          <a:p>
            <a:r>
              <a:rPr lang="tr-TR" dirty="0" err="1" smtClean="0"/>
              <a:t>Yoğun</a:t>
            </a:r>
            <a:r>
              <a:rPr lang="tr-TR" dirty="0" smtClean="0"/>
              <a:t> egzersizlerin </a:t>
            </a:r>
            <a:r>
              <a:rPr lang="tr-TR" dirty="0" err="1" smtClean="0"/>
              <a:t>yapıldığı</a:t>
            </a:r>
            <a:r>
              <a:rPr lang="tr-TR" dirty="0" smtClean="0"/>
              <a:t> günün sonunda karbonhidrat </a:t>
            </a:r>
            <a:r>
              <a:rPr lang="tr-TR" dirty="0" err="1" smtClean="0"/>
              <a:t>sağlayan</a:t>
            </a:r>
            <a:r>
              <a:rPr lang="tr-TR" dirty="0" smtClean="0"/>
              <a:t> bu içecekler yeterli karbonhidrat tüketimine hızlı ve kolay katkı yapmaktadırlar. Yapılan çalışmalar </a:t>
            </a:r>
            <a:r>
              <a:rPr lang="tr-TR" dirty="0" err="1" smtClean="0"/>
              <a:t>kreatinin</a:t>
            </a:r>
            <a:r>
              <a:rPr lang="tr-TR" dirty="0" smtClean="0"/>
              <a:t> karbonhidrat içeren sıvı ile birlikte tüketiminin kas </a:t>
            </a:r>
            <a:r>
              <a:rPr lang="tr-TR" dirty="0" err="1" smtClean="0"/>
              <a:t>kreatin</a:t>
            </a:r>
            <a:r>
              <a:rPr lang="tr-TR" dirty="0"/>
              <a:t> </a:t>
            </a:r>
            <a:r>
              <a:rPr lang="tr-TR" dirty="0" smtClean="0"/>
              <a:t>konsantrasyonunu %60 oranında </a:t>
            </a:r>
            <a:r>
              <a:rPr lang="tr-TR" dirty="0" err="1" smtClean="0"/>
              <a:t>artırdığını</a:t>
            </a:r>
            <a:r>
              <a:rPr lang="tr-TR" dirty="0" smtClean="0"/>
              <a:t> göstermektedir. </a:t>
            </a:r>
            <a:r>
              <a:rPr lang="tr-TR" dirty="0" err="1" smtClean="0"/>
              <a:t>Ağırlık</a:t>
            </a:r>
            <a:r>
              <a:rPr lang="tr-TR" dirty="0" smtClean="0"/>
              <a:t> antrenmanlarından hemen sonra sıvı içecek tüketmek kas gelişimini uyarmaya yardım edecek uygun bir yol olabilir. Protein ve karbonhidrat kas gelişiminde rol oynayan insülin ve büyüme hormonu salgısını başlatmasının yanı sıra yemek için vakit </a:t>
            </a:r>
            <a:r>
              <a:rPr lang="tr-TR" dirty="0" err="1" smtClean="0"/>
              <a:t>bulamadığı</a:t>
            </a:r>
            <a:r>
              <a:rPr lang="tr-TR" dirty="0" smtClean="0"/>
              <a:t> durumlarda dengeli beslenmenin </a:t>
            </a:r>
            <a:r>
              <a:rPr lang="tr-TR" dirty="0" err="1" smtClean="0"/>
              <a:t>sağlanmasını</a:t>
            </a:r>
            <a:r>
              <a:rPr lang="tr-TR" dirty="0" smtClean="0"/>
              <a:t> desteklemektedir.</a:t>
            </a:r>
          </a:p>
          <a:p>
            <a:r>
              <a:rPr lang="tr-TR" dirty="0" smtClean="0"/>
              <a:t>Sonuç olarak, başarı için kesin ve kolay bir yol yoktur. Kas gelişimi </a:t>
            </a:r>
            <a:r>
              <a:rPr lang="tr-TR" dirty="0" err="1" smtClean="0"/>
              <a:t>suplement</a:t>
            </a:r>
            <a:r>
              <a:rPr lang="tr-TR" dirty="0" smtClean="0"/>
              <a:t> pazarlayıcılarının söz </a:t>
            </a:r>
            <a:r>
              <a:rPr lang="tr-TR" dirty="0" err="1" smtClean="0"/>
              <a:t>verdiği</a:t>
            </a:r>
            <a:r>
              <a:rPr lang="tr-TR" dirty="0" smtClean="0"/>
              <a:t> gibi büyük ölçüde</a:t>
            </a:r>
          </a:p>
          <a:p>
            <a:r>
              <a:rPr lang="tr-TR" dirty="0" err="1" smtClean="0"/>
              <a:t>suplement</a:t>
            </a:r>
            <a:r>
              <a:rPr lang="tr-TR" dirty="0" smtClean="0"/>
              <a:t> kullanımına </a:t>
            </a:r>
            <a:r>
              <a:rPr lang="tr-TR" dirty="0" err="1" smtClean="0"/>
              <a:t>bağlı</a:t>
            </a:r>
            <a:r>
              <a:rPr lang="tr-TR" dirty="0" smtClean="0"/>
              <a:t> </a:t>
            </a:r>
            <a:r>
              <a:rPr lang="tr-TR" dirty="0" err="1" smtClean="0"/>
              <a:t>değildir</a:t>
            </a:r>
            <a:r>
              <a:rPr lang="tr-TR" dirty="0" smtClean="0"/>
              <a:t>. </a:t>
            </a:r>
            <a:r>
              <a:rPr lang="tr-TR" dirty="0" smtClean="0">
                <a:solidFill>
                  <a:srgbClr val="FF0000"/>
                </a:solidFill>
              </a:rPr>
              <a:t>Kas geli</a:t>
            </a:r>
            <a:r>
              <a:rPr lang="tr-TR" dirty="0">
                <a:solidFill>
                  <a:srgbClr val="FF0000"/>
                </a:solidFill>
              </a:rPr>
              <a:t>ş</a:t>
            </a:r>
            <a:r>
              <a:rPr lang="tr-TR" dirty="0" smtClean="0">
                <a:solidFill>
                  <a:srgbClr val="FF0000"/>
                </a:solidFill>
              </a:rPr>
              <a:t>imi: iyi düzenlenmi</a:t>
            </a:r>
            <a:r>
              <a:rPr lang="tr-TR" dirty="0">
                <a:solidFill>
                  <a:srgbClr val="FF0000"/>
                </a:solidFill>
              </a:rPr>
              <a:t>ş</a:t>
            </a:r>
            <a:r>
              <a:rPr lang="tr-TR" dirty="0" smtClean="0">
                <a:solidFill>
                  <a:srgbClr val="FF0000"/>
                </a:solidFill>
              </a:rPr>
              <a:t> bir diyet ve antrenman programı ile </a:t>
            </a:r>
            <a:r>
              <a:rPr lang="tr-TR" dirty="0" err="1" smtClean="0">
                <a:solidFill>
                  <a:srgbClr val="FF0000"/>
                </a:solidFill>
              </a:rPr>
              <a:t>sağlanmaktadır</a:t>
            </a:r>
            <a:r>
              <a:rPr lang="tr-TR" dirty="0" smtClean="0">
                <a:solidFill>
                  <a:srgbClr val="FF0000"/>
                </a:solidFill>
              </a:rPr>
              <a:t>.</a:t>
            </a:r>
          </a:p>
          <a:p>
            <a:r>
              <a:rPr lang="tr-TR" dirty="0" smtClean="0"/>
              <a:t>Bu yolla başarılı </a:t>
            </a:r>
            <a:r>
              <a:rPr lang="tr-TR" dirty="0" err="1" smtClean="0"/>
              <a:t>olunacağından</a:t>
            </a:r>
            <a:r>
              <a:rPr lang="tr-TR" dirty="0" smtClean="0"/>
              <a:t> emin olabilirsiniz.</a:t>
            </a:r>
          </a:p>
          <a:p>
            <a:endParaRPr lang="tr-TR" dirty="0"/>
          </a:p>
        </p:txBody>
      </p:sp>
    </p:spTree>
    <p:extLst>
      <p:ext uri="{BB962C8B-B14F-4D97-AF65-F5344CB8AC3E}">
        <p14:creationId xmlns:p14="http://schemas.microsoft.com/office/powerpoint/2010/main" val="1323281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Vücut Bileşim </a:t>
            </a:r>
            <a:endParaRPr lang="tr-TR" dirty="0"/>
          </a:p>
        </p:txBody>
      </p:sp>
      <p:sp>
        <p:nvSpPr>
          <p:cNvPr id="4" name="İçerik Yer Tutucusu 3"/>
          <p:cNvSpPr>
            <a:spLocks noGrp="1"/>
          </p:cNvSpPr>
          <p:nvPr>
            <p:ph idx="1"/>
          </p:nvPr>
        </p:nvSpPr>
        <p:spPr/>
        <p:txBody>
          <a:bodyPr>
            <a:normAutofit/>
          </a:bodyPr>
          <a:lstStyle/>
          <a:p>
            <a:r>
              <a:rPr lang="tr-TR" dirty="0" smtClean="0"/>
              <a:t>Boy ve ağırlık, BKİ, bel-kalça çevresi ve bel-kalça oranı (BKO)  beslenme durumu değerlendirmesin de önemli ölçümler olsalar da, vücut bölümleri ve bileşenleri arasında ayrım  yapamazlar.  Bu  neden  ile  bu  ölçümlere  ek  olarak  vücut  bileşim  ölçümleri  de yapılmalıdır . Bu amaçla son yıllarda çeşitli ölçüm aletleri geliştirilmiştir. </a:t>
            </a:r>
          </a:p>
          <a:p>
            <a:r>
              <a:rPr lang="tr-TR" dirty="0" smtClean="0"/>
              <a:t>Vücut bileşimi; toplam vücut ağırlığında yağ kütlesi ve yağsız vücut kütlesi gibi iki önemli bileşeni bir arada içermektedir. Daha kapsamlı ölçümlerde bu ölçümlere ek olarak toplam vücut suyu değerleri de görülmektedir.</a:t>
            </a:r>
            <a:endParaRPr lang="tr-TR" dirty="0"/>
          </a:p>
        </p:txBody>
      </p:sp>
    </p:spTree>
    <p:extLst>
      <p:ext uri="{BB962C8B-B14F-4D97-AF65-F5344CB8AC3E}">
        <p14:creationId xmlns:p14="http://schemas.microsoft.com/office/powerpoint/2010/main" val="1933960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692696"/>
            <a:ext cx="6282273" cy="5128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62964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118</TotalTime>
  <Words>1724</Words>
  <Application>Microsoft Office PowerPoint</Application>
  <PresentationFormat>Ekran Gösterisi (4:3)</PresentationFormat>
  <Paragraphs>55</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Bitişiklik</vt:lpstr>
      <vt:lpstr>Vücut Geliştirme Sporcularının Beslenme Özellikleri </vt:lpstr>
      <vt:lpstr>PowerPoint Sunusu</vt:lpstr>
      <vt:lpstr>1.Kas Geliştirmenin Temel İlkeleri </vt:lpstr>
      <vt:lpstr>Karbonhidrat Gereksinimi: </vt:lpstr>
      <vt:lpstr>PowerPoint Sunusu</vt:lpstr>
      <vt:lpstr>PowerPoint Sunusu</vt:lpstr>
      <vt:lpstr>PowerPoint Sunusu</vt:lpstr>
      <vt:lpstr>PowerPoint Sunusu</vt:lpstr>
      <vt:lpstr>PowerPoint Sunusu</vt:lpstr>
      <vt:lpstr>PowerPoint Sunusu</vt:lpstr>
      <vt:lpstr>PowerPoint Sunusu</vt:lpstr>
      <vt:lpstr>Besin Suplementleri: </vt:lpstr>
      <vt:lpstr>Kreatin: </vt:lpstr>
      <vt:lpstr>Kreatin yükleme dozu. </vt:lpstr>
      <vt:lpstr>PowerPoint Sunusu</vt:lpstr>
      <vt:lpstr>PowerPoint Sunusu</vt:lpstr>
      <vt:lpstr>PowerPoint Sunusu</vt:lpstr>
      <vt:lpstr>PowerPoint Sunusu</vt:lpstr>
      <vt:lpstr>PowerPoint Sunusu</vt:lpstr>
      <vt:lpstr>Vücut Bileşim </vt:lpstr>
      <vt:lpstr>PowerPoint Sunusu</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Vücut Geliştirme Sporcularının Beslenme Özellikleri</dc:title>
  <dc:creator>canan</dc:creator>
  <cp:lastModifiedBy>canan</cp:lastModifiedBy>
  <cp:revision>12</cp:revision>
  <dcterms:created xsi:type="dcterms:W3CDTF">2018-02-19T13:00:18Z</dcterms:created>
  <dcterms:modified xsi:type="dcterms:W3CDTF">2018-04-12T13:02:00Z</dcterms:modified>
</cp:coreProperties>
</file>